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1" r:id="rId1"/>
  </p:sldMasterIdLst>
  <p:notesMasterIdLst>
    <p:notesMasterId r:id="rId12"/>
  </p:notesMasterIdLst>
  <p:handoutMasterIdLst>
    <p:handoutMasterId r:id="rId13"/>
  </p:handoutMasterIdLst>
  <p:sldIdLst>
    <p:sldId id="256" r:id="rId2"/>
    <p:sldId id="422" r:id="rId3"/>
    <p:sldId id="425" r:id="rId4"/>
    <p:sldId id="424" r:id="rId5"/>
    <p:sldId id="426" r:id="rId6"/>
    <p:sldId id="427" r:id="rId7"/>
    <p:sldId id="428" r:id="rId8"/>
    <p:sldId id="429" r:id="rId9"/>
    <p:sldId id="423" r:id="rId10"/>
    <p:sldId id="430" r:id="rId11"/>
  </p:sldIdLst>
  <p:sldSz cx="6858000" cy="9144000" type="screen4x3"/>
  <p:notesSz cx="6950075" cy="9167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9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Czeczuga" initials="CC" lastIdx="37" clrIdx="0">
    <p:extLst>
      <p:ext uri="{19B8F6BF-5375-455C-9EA6-DF929625EA0E}">
        <p15:presenceInfo xmlns:p15="http://schemas.microsoft.com/office/powerpoint/2012/main" userId="S::Chris@bozillacorp.com::efd33d5f-587e-471b-8c9d-4ac2d00059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7" autoAdjust="0"/>
    <p:restoredTop sz="92714" autoAdjust="0"/>
  </p:normalViewPr>
  <p:slideViewPr>
    <p:cSldViewPr>
      <p:cViewPr varScale="1">
        <p:scale>
          <a:sx n="80" d="100"/>
          <a:sy n="80" d="100"/>
        </p:scale>
        <p:origin x="2952" y="90"/>
      </p:cViewPr>
      <p:guideLst>
        <p:guide orient="horz" pos="2880"/>
        <p:guide pos="2160"/>
        <p:guide orient="horz" pos="9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7" Type="http://schemas.openxmlformats.org/officeDocument/2006/relationships/slide" Target="slides/slide1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DE267E58-74BB-46CF-B023-98338BD8C8B1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13FEE958-98C7-4654-901D-830A5BB397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92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85988" y="687388"/>
            <a:ext cx="25781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54711"/>
            <a:ext cx="5560060" cy="412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7831"/>
            <a:ext cx="3011699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07831"/>
            <a:ext cx="3011699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AA523C-0FC1-4D5E-B63E-364DF73FF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38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CEFC1-A5D8-441D-B5D9-9937E1691E6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92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CEFC1-A5D8-441D-B5D9-9937E1691E6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7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A523C-0FC1-4D5E-B63E-364DF73FF6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0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A523C-0FC1-4D5E-B63E-364DF73FF6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A523C-0FC1-4D5E-B63E-364DF73FF6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8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A523C-0FC1-4D5E-B63E-364DF73FF6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6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A523C-0FC1-4D5E-B63E-364DF73FF6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5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A523C-0FC1-4D5E-B63E-364DF73FF6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5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A523C-0FC1-4D5E-B63E-364DF73FF6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67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A523C-0FC1-4D5E-B63E-364DF73FF6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358890" y="0"/>
            <a:ext cx="194310" cy="9144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0"/>
            <a:ext cx="3048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828801"/>
            <a:ext cx="5086350" cy="1426633"/>
          </a:xfrm>
        </p:spPr>
        <p:txBody>
          <a:bodyPr bIns="0" anchor="b" anchorCtr="0">
            <a:noAutofit/>
          </a:bodyPr>
          <a:lstStyle>
            <a:lvl1pPr>
              <a:defRPr sz="4200" baseline="0">
                <a:latin typeface="Bookman Old Style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251200"/>
            <a:ext cx="5086350" cy="1016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0" y="8841740"/>
            <a:ext cx="6858000" cy="3048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73985-6C3D-4879-912C-F535A3689F5F}" type="datetime4">
              <a:rPr lang="en-US" smtClean="0"/>
              <a:pPr>
                <a:defRPr/>
              </a:pPr>
              <a:t>March 13, 2023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7CDB9B-2C93-4707-A84C-21139BB17E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Bozilla Corporation</a:t>
            </a: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38480"/>
            <a:ext cx="6858000" cy="7112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538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785447"/>
            <a:ext cx="1543050" cy="73827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780288"/>
            <a:ext cx="4514850" cy="7388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8841740"/>
            <a:ext cx="6858000" cy="3048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F2787-8133-4894-A986-671A292F6C20}" type="datetime4">
              <a:rPr lang="en-US" smtClean="0"/>
              <a:pPr>
                <a:defRPr/>
              </a:pPr>
              <a:t>March 13, 2023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D6FB49-07FD-4A5F-BDDF-3B6D21D61A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Bozilla Corporation</a:t>
            </a: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38480"/>
            <a:ext cx="6858000" cy="7112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538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83120"/>
            <a:ext cx="6858000" cy="7112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78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5715"/>
            <a:ext cx="6400800" cy="12192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838EF-BE9C-4BFC-AF42-59158B9640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21" y="38420"/>
            <a:ext cx="672813" cy="678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078705" y="8839200"/>
            <a:ext cx="5779295" cy="3048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1" y="6993468"/>
            <a:ext cx="5200649" cy="1540933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451" y="5486400"/>
            <a:ext cx="5200649" cy="1507067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2985" cy="9144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5372100" y="8813800"/>
            <a:ext cx="1143000" cy="329184"/>
          </a:xfrm>
        </p:spPr>
        <p:txBody>
          <a:bodyPr/>
          <a:lstStyle/>
          <a:p>
            <a:pPr>
              <a:defRPr/>
            </a:pPr>
            <a:fld id="{BB18D614-BBDF-4257-8F1A-354B3972AD53}" type="datetime4">
              <a:rPr lang="en-US" smtClean="0"/>
              <a:pPr>
                <a:defRPr/>
              </a:pPr>
              <a:t>March 13, 2023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6557010" y="8813800"/>
            <a:ext cx="285750" cy="329184"/>
          </a:xfrm>
        </p:spPr>
        <p:txBody>
          <a:bodyPr/>
          <a:lstStyle/>
          <a:p>
            <a:pPr>
              <a:defRPr/>
            </a:pPr>
            <a:fld id="{B6C59893-2DB6-4A02-A406-54293C8FC7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143000" y="8813800"/>
            <a:ext cx="4171950" cy="330200"/>
          </a:xfrm>
        </p:spPr>
        <p:txBody>
          <a:bodyPr/>
          <a:lstStyle/>
          <a:p>
            <a:pPr>
              <a:defRPr/>
            </a:pPr>
            <a:r>
              <a:rPr lang="en-US" dirty="0"/>
              <a:t>Bozilla Corporation</a:t>
            </a:r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1842" y="0"/>
            <a:ext cx="54864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38480"/>
            <a:ext cx="6858000" cy="7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53848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42900" y="2641600"/>
            <a:ext cx="302895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486150" y="2641600"/>
            <a:ext cx="302895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8841740"/>
            <a:ext cx="6858000" cy="3048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FCDCD8B-3F8B-451F-9400-8E68E4601095}" type="datetime4">
              <a:rPr lang="en-US" smtClean="0"/>
              <a:pPr>
                <a:defRPr/>
              </a:pPr>
              <a:t>March 13, 2023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AAA8199-AC89-4BAF-871F-43C7C2EBBD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Bozilla Corporation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641600"/>
            <a:ext cx="3030141" cy="5482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3848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3486150" y="2641600"/>
            <a:ext cx="3030141" cy="5482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342900" y="3251200"/>
            <a:ext cx="302895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3486150" y="3251200"/>
            <a:ext cx="302895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38480"/>
            <a:ext cx="6858000" cy="7112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8841740"/>
            <a:ext cx="6858000" cy="3048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598BE18-710D-47C7-AACB-F25A004391AD}" type="datetime4">
              <a:rPr lang="en-US" smtClean="0"/>
              <a:pPr>
                <a:defRPr/>
              </a:pPr>
              <a:t>March 13, 2023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CB59C2-5039-4C3F-8BBB-CF34C97C3D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Bozilla Corporation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3848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38480"/>
            <a:ext cx="6858000" cy="7112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8841740"/>
            <a:ext cx="6858000" cy="3048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E4E3A-106D-45CC-9D89-0FAB6BCA63E7}" type="datetime4">
              <a:rPr lang="en-US" smtClean="0"/>
              <a:pPr>
                <a:defRPr/>
              </a:pPr>
              <a:t>March 13, 2023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8183A6-BF9C-431B-9989-4151B423CC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Bozilla Corporation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783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318223-5FDC-4B0D-8859-BFA75C5C3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261"/>
            <a:ext cx="685800" cy="6915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ar_06.png">
            <a:extLst>
              <a:ext uri="{FF2B5EF4-FFF2-40B4-BE49-F238E27FC236}">
                <a16:creationId xmlns:a16="http://schemas.microsoft.com/office/drawing/2014/main" id="{8F7EE6DB-8DA3-4AA9-9A37-6F1FDB4CEB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83120"/>
            <a:ext cx="6858000" cy="71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3848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342900" y="2032000"/>
            <a:ext cx="2514600" cy="12192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3314700" y="2032000"/>
            <a:ext cx="3200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2901" y="3352799"/>
            <a:ext cx="2514600" cy="416966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38480"/>
            <a:ext cx="6858000" cy="7112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8841740"/>
            <a:ext cx="6858000" cy="3048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FF111ED-23DE-440A-8D02-D51CCCC4FBE6}" type="datetime4">
              <a:rPr lang="en-US" smtClean="0"/>
              <a:pPr>
                <a:defRPr/>
              </a:pPr>
              <a:t>March 13, 2023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69D9A3A-C279-4B2F-80E0-4F0D296392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Bozilla Corporation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8841740"/>
            <a:ext cx="6858000" cy="3048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36064"/>
            <a:ext cx="2516886" cy="12192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19272" y="2072640"/>
            <a:ext cx="3202686" cy="541324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352800"/>
            <a:ext cx="2516886" cy="416966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76989-1526-48E2-B4CC-A073503BF614}" type="datetime4">
              <a:rPr lang="en-US" smtClean="0"/>
              <a:pPr>
                <a:defRPr/>
              </a:pPr>
              <a:t>March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Bozilla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9A178-E238-48E1-9E13-4928F56E8C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3848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38480"/>
            <a:ext cx="6858000" cy="7112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314700" y="2032000"/>
            <a:ext cx="3200400" cy="21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14700" y="7516283"/>
            <a:ext cx="3200400" cy="21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1320800"/>
            <a:ext cx="6172200" cy="12192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641601"/>
            <a:ext cx="6172200" cy="55266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8813800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D68F31-2E8D-4CC1-A1CE-8A42202093A4}" type="datetime4">
              <a:rPr lang="en-US" smtClean="0"/>
              <a:pPr>
                <a:defRPr/>
              </a:pPr>
              <a:t>March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813800"/>
            <a:ext cx="49720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Bozilla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7010" y="8813800"/>
            <a:ext cx="2857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54D9B2-D412-4BEF-BB90-2A72986421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Bookman Old Style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ozillacorp.com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ozillacorp.com/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0xzsMWzxB4?feature=oembed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bozillacorp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zillacorp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ozillacorp.com/quote-request-for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zillacorp.com/autodesk-moldflow-trai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dgv9Vmem-A?feature=oembed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bozillacorp.com/autodesk-moldflow-train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m0BmjnUvZw?feature=oembe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s://bozillacorp.com/services/subscription-for-moldflow-support-servic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ozillacorp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yS73lUbBl0?feature=oembed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414863" y="3281864"/>
            <a:ext cx="5495520" cy="117393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400" u="none" dirty="0">
                <a:solidFill>
                  <a:schemeClr val="tx1"/>
                </a:solidFill>
              </a:rPr>
              <a:t>Experts</a:t>
            </a:r>
            <a:r>
              <a:rPr lang="en-US" sz="2400" dirty="0">
                <a:solidFill>
                  <a:schemeClr val="tx1"/>
                </a:solidFill>
              </a:rPr>
              <a:t> Providing Solutions and Solving Problems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for the </a:t>
            </a:r>
            <a:r>
              <a:rPr lang="en-US" sz="2400" u="none" dirty="0">
                <a:solidFill>
                  <a:schemeClr val="tx1"/>
                </a:solidFill>
              </a:rPr>
              <a:t>Injection Molding Industry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197" y="724747"/>
            <a:ext cx="6274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Papyrus" pitchFamily="66" charset="0"/>
              </a:rPr>
              <a:t>Bozilla Corporation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043" y="1682457"/>
            <a:ext cx="6231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pyrus" pitchFamily="66" charset="0"/>
              </a:rPr>
              <a:t>Plastics Consulting, Optimization, Training, Mentoring</a:t>
            </a:r>
            <a:endParaRPr lang="en-US" sz="2400" dirty="0">
              <a:latin typeface="Papyru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74" y="91427"/>
            <a:ext cx="2036562" cy="626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63A901-8D87-9092-69F1-1F2A1CECD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60" t="19330" r="29798" b="25849"/>
          <a:stretch/>
        </p:blipFill>
        <p:spPr>
          <a:xfrm>
            <a:off x="2154997" y="2112785"/>
            <a:ext cx="2084748" cy="1221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28C09BB5-A1B5-2812-2903-200F38FE2A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2" y="62134"/>
            <a:ext cx="2139944" cy="626635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D9102A2B-F3F0-D83C-5CBF-AA31E4E43251}"/>
              </a:ext>
            </a:extLst>
          </p:cNvPr>
          <p:cNvSpPr txBox="1"/>
          <p:nvPr/>
        </p:nvSpPr>
        <p:spPr>
          <a:xfrm>
            <a:off x="1515199" y="862020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www.BozillaCorp.com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C936B72-EAC0-6350-50F0-74DE93502E78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295592" y="4835783"/>
            <a:ext cx="5803558" cy="3726192"/>
          </a:xfrm>
          <a:prstGeom prst="rect">
            <a:avLst/>
          </a:prstGeom>
          <a:gradFill rotWithShape="1">
            <a:gsLst>
              <a:gs pos="0">
                <a:srgbClr val="BA6F2E">
                  <a:alpha val="53999"/>
                </a:srgbClr>
              </a:gs>
              <a:gs pos="37999">
                <a:srgbClr val="FFFFFF">
                  <a:alpha val="71479"/>
                </a:srgbClr>
              </a:gs>
              <a:gs pos="70999">
                <a:srgbClr val="E2A976">
                  <a:alpha val="86659"/>
                </a:srgbClr>
              </a:gs>
              <a:gs pos="98999">
                <a:srgbClr val="FFFFFF">
                  <a:alpha val="99540"/>
                </a:srgbClr>
              </a:gs>
              <a:gs pos="98999">
                <a:srgbClr val="FFFFFF">
                  <a:alpha val="99540"/>
                </a:srgbClr>
              </a:gs>
              <a:gs pos="100000">
                <a:srgbClr val="FFFFFF"/>
              </a:gs>
            </a:gsLst>
            <a:lin ang="2700000" scaled="1"/>
          </a:gradFill>
          <a:ln w="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E9E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  <a:t>Who We 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Plastics Engineers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Military Veterans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Experts in Injection Molding with 20+ Years of experience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Intimate with Polymers, flow, gate placement, cooling, simulation, part, tool, feed system design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Experienced with machine/floor processes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Expert Certified Autodesk/Moldflow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000"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Committed to Your Success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B936DB-F48D-53B1-489B-413E2E17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1" y="4516011"/>
            <a:ext cx="2041139" cy="1488847"/>
          </a:xfrm>
          <a:prstGeom prst="rect">
            <a:avLst/>
          </a:prstGeom>
          <a:noFill/>
          <a:ln w="9525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E9EC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445698" y="3730156"/>
            <a:ext cx="5495520" cy="61913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u="none" dirty="0">
                <a:solidFill>
                  <a:schemeClr val="tx1"/>
                </a:solidFill>
              </a:rPr>
              <a:t>Injection Molding Experts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131" y="1363955"/>
            <a:ext cx="6274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Papyrus" pitchFamily="66" charset="0"/>
              </a:rPr>
              <a:t>Bozilla Corporation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158" y="222452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pyrus" pitchFamily="66" charset="0"/>
              </a:rPr>
              <a:t>Plastics Consulting, Optimization, Training, Mentoring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59" y="2720378"/>
            <a:ext cx="3375398" cy="103858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28C09BB5-A1B5-2812-2903-200F38FE2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70" y="271694"/>
            <a:ext cx="2990840" cy="87580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D9102A2B-F3F0-D83C-5CBF-AA31E4E43251}"/>
              </a:ext>
            </a:extLst>
          </p:cNvPr>
          <p:cNvSpPr txBox="1"/>
          <p:nvPr/>
        </p:nvSpPr>
        <p:spPr>
          <a:xfrm>
            <a:off x="1530668" y="851520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www.BozillaCorp.com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BA70425-5DEC-8E60-2AAF-8BC332065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43409"/>
            <a:ext cx="2087563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E9E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“I want to express my appreciation for the comprehensive and well presented project review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.”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9C8FA93-749B-FD2E-BBBD-3A82981B7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55" y="6745248"/>
            <a:ext cx="2384426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E9E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1400" i="1" dirty="0"/>
              <a:t>“Without </a:t>
            </a:r>
            <a:r>
              <a:rPr lang="en-US" sz="1400" i="1" dirty="0" err="1"/>
              <a:t>Bozilla’s</a:t>
            </a:r>
            <a:r>
              <a:rPr lang="en-US" sz="1400" i="1" dirty="0"/>
              <a:t>  help our process  development for this product would have taken a lot longer, and would have cost a lot more in labor and     machining costs. “</a:t>
            </a:r>
            <a:endParaRPr lang="en-US" sz="1400" dirty="0"/>
          </a:p>
          <a:p>
            <a:r>
              <a:rPr lang="en-US" dirty="0"/>
              <a:t> 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4899693-521E-8C75-215A-5852135FF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55" y="4819729"/>
            <a:ext cx="2384426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E9E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“...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the final results have far exceeded our expectations.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Without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Bozilla’s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 help our process  development for this product would have taken a lot longer, and would have cost a lot more in labor and     machining costs. “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41FA8-8397-2E83-C6F9-F0A76E16E4AC}"/>
              </a:ext>
            </a:extLst>
          </p:cNvPr>
          <p:cNvSpPr txBox="1"/>
          <p:nvPr/>
        </p:nvSpPr>
        <p:spPr>
          <a:xfrm>
            <a:off x="2176192" y="4349294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+mn-lt"/>
              </a:rPr>
              <a:t>TESTIMONIALS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7E1D64-6A09-8257-713A-D3BC6A49C9DB}"/>
              </a:ext>
            </a:extLst>
          </p:cNvPr>
          <p:cNvSpPr txBox="1"/>
          <p:nvPr/>
        </p:nvSpPr>
        <p:spPr>
          <a:xfrm>
            <a:off x="3304050" y="6715623"/>
            <a:ext cx="2905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“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Bozilla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Corp helped us reduce the number of machining and testing iterations needed by doing these iterations virtually using Moldflow.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Bozilla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Corp. worked with us to fine tune the setup of each analysis to match the real world conditions as close as possible.’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8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93517" y="1137368"/>
            <a:ext cx="6608618" cy="533400"/>
          </a:xfrm>
          <a:noFill/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Bozilla</a:t>
            </a:r>
            <a:r>
              <a:rPr lang="en-US" sz="3200" b="1" dirty="0">
                <a:solidFill>
                  <a:schemeClr val="tx1"/>
                </a:solidFill>
              </a:rPr>
              <a:t> Corporation 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54" y="5889506"/>
            <a:ext cx="66089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Bookman Old Style" pitchFamily="18" charset="0"/>
              </a:rPr>
              <a:t>What we offer:</a:t>
            </a:r>
            <a:endParaRPr lang="en-US" altLang="zh-CN" dirty="0">
              <a:latin typeface="Bookman Old Style" pitchFamily="18" charset="0"/>
              <a:ea typeface="宋体" charset="-122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Bookman Old Style" pitchFamily="18" charset="0"/>
              </a:rPr>
              <a:t> Injection Molding Consultation Services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Bookman Old Style" pitchFamily="18" charset="0"/>
              </a:rPr>
              <a:t> Injection Molding Analytical Services using the Autodesk Moldflow Software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Bookman Old Style" pitchFamily="18" charset="0"/>
              </a:rPr>
              <a:t> Autodesk Moldflow Software Training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Bookman Old Style" pitchFamily="18" charset="0"/>
              </a:rPr>
              <a:t> Autodesk Moldflow Software Mentoring Services.</a:t>
            </a:r>
          </a:p>
        </p:txBody>
      </p:sp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4BC3E367-F6E9-96AF-03A7-657E02FD64C1}"/>
              </a:ext>
            </a:extLst>
          </p:cNvPr>
          <p:cNvSpPr txBox="1"/>
          <p:nvPr/>
        </p:nvSpPr>
        <p:spPr>
          <a:xfrm>
            <a:off x="1530668" y="851520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www.BozillaCorp.com</a:t>
            </a:r>
          </a:p>
        </p:txBody>
      </p:sp>
      <p:pic>
        <p:nvPicPr>
          <p:cNvPr id="6" name="Online Media 5" title="Bozilla About Us 2023">
            <a:hlinkClick r:id="" action="ppaction://media"/>
            <a:extLst>
              <a:ext uri="{FF2B5EF4-FFF2-40B4-BE49-F238E27FC236}">
                <a16:creationId xmlns:a16="http://schemas.microsoft.com/office/drawing/2014/main" id="{D17218F7-42B4-1C5A-8A50-40C1A7C4D0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200" y="1981200"/>
            <a:ext cx="6705600" cy="37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6409-74CD-69A9-A0A8-F7811579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620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Analytical Services</a:t>
            </a: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5339EF93-0BF1-8F92-1E16-AA84CC382820}"/>
              </a:ext>
            </a:extLst>
          </p:cNvPr>
          <p:cNvSpPr txBox="1"/>
          <p:nvPr/>
        </p:nvSpPr>
        <p:spPr>
          <a:xfrm>
            <a:off x="1828798" y="874116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www.BozillaCorp.com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376D52C-0CB1-1DF3-5A9E-2790E1E59957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190499" y="1450450"/>
            <a:ext cx="6473536" cy="4340750"/>
          </a:xfrm>
          <a:prstGeom prst="rect">
            <a:avLst/>
          </a:prstGeom>
          <a:solidFill>
            <a:srgbClr val="E2A976">
              <a:alpha val="80000"/>
            </a:srgbClr>
          </a:solidFill>
          <a:ln w="3175" algn="in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E9E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cap="all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Injection Molding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FLOW ANALYSIS</a:t>
            </a:r>
          </a:p>
          <a:p>
            <a:pPr marL="228600" marR="0" indent="-2286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RUNNER BALANCING</a:t>
            </a:r>
          </a:p>
          <a:p>
            <a:pPr marL="228600" marR="0" indent="-2286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COOLING CIRCUIT ANALYSIS</a:t>
            </a:r>
          </a:p>
          <a:p>
            <a:pPr marL="228600" marR="0" indent="-2286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SHRINKAGE &amp; WARPAGE PREDICTION</a:t>
            </a:r>
          </a:p>
          <a:p>
            <a:pPr marL="228600" marR="0" indent="-2286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CORE DEFLECTION</a:t>
            </a:r>
          </a:p>
          <a:p>
            <a:pPr marL="228600" marR="0" indent="-2286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INSERT MOLDING</a:t>
            </a:r>
          </a:p>
          <a:p>
            <a:pPr marL="228600" marR="0" indent="-2286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RIM ANALYSIS</a:t>
            </a:r>
          </a:p>
          <a:p>
            <a:pPr marL="228600" marR="0" indent="-2286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MICROCHIP ENCAPSULATION</a:t>
            </a:r>
          </a:p>
          <a:p>
            <a:pPr marL="228600" marR="0" indent="-2286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DYNAMIC FEED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FILL ANALYSIS WITHBLOWING AGENT(MICROCELLULAR INJECTION MOLDING)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TRADITIONAL COOLING (BEM AND FEM)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CONFORMAL COOLING (FEM)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2-SHOT OVERMOLDING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2-SHOT OVERMOLDING WITH COOLING (FEM)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DYNAMIC VALVE PIN TIMING/ADJUSTMENT I.E. SYNFLOW™, FLEXFLOW™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*NOTE: BEM (Boundary Element Method), FEM(Finite Element Method)</a:t>
            </a:r>
          </a:p>
          <a:p>
            <a:pPr marL="228600" marR="0" indent="-2286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R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9C4EDA-1D01-3192-1432-EABFC90C2E71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173184" y="6096000"/>
            <a:ext cx="6490851" cy="2656877"/>
          </a:xfrm>
          <a:prstGeom prst="rect">
            <a:avLst/>
          </a:prstGeom>
          <a:solidFill>
            <a:srgbClr val="E2A976">
              <a:alpha val="80000"/>
            </a:srgbClr>
          </a:solidFill>
          <a:ln w="3175" algn="in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E9E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PROPER MATERIAL SELECTION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FEED SYSTEM OPTIMIZATION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COOLING SYSTEM OPTIMIZATION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CYCLE TIME PREDICTION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CYCLE TIME REDUCTION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OPTIMIZATION OF PROCESS PARAMETERS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PART DESIGN OPTIMIZATION FOR INJECTION MOLDING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INJECTION MOLD </a:t>
            </a:r>
            <a:r>
              <a:rPr lang="en-US" alt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PTIMIZATION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DEFINING 'PART QUALITY'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OPTIMIZE 'PART QUALITY' VIA PROPRIETARY PROCESS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88D6D30-87A5-715C-398B-A7DCB0F4C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62624"/>
            <a:ext cx="10572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E9E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For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6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66B1-5223-B1EF-51CF-FC54FE66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6400800" cy="8720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Injection Molding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9046-956C-9719-658D-C212AFAB6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6" y="2830212"/>
            <a:ext cx="6390546" cy="1944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Next 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Identify the scope and objective of the project.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Customer calls </a:t>
            </a:r>
            <a:r>
              <a:rPr lang="en-US" dirty="0" err="1">
                <a:solidFill>
                  <a:schemeClr val="tx1"/>
                </a:solidFill>
              </a:rPr>
              <a:t>Bozilla</a:t>
            </a:r>
            <a:r>
              <a:rPr lang="en-US" dirty="0">
                <a:solidFill>
                  <a:schemeClr val="tx1"/>
                </a:solidFill>
              </a:rPr>
              <a:t> Corporation directly or completes the quote form from our “</a:t>
            </a:r>
            <a:r>
              <a:rPr lang="en-US" dirty="0">
                <a:solidFill>
                  <a:schemeClr val="tx1"/>
                </a:solidFill>
                <a:hlinkClick r:id="rId3"/>
              </a:rPr>
              <a:t>Request Quote</a:t>
            </a:r>
            <a:r>
              <a:rPr lang="en-US" dirty="0">
                <a:solidFill>
                  <a:schemeClr val="tx1"/>
                </a:solidFill>
              </a:rPr>
              <a:t>” page: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D4C4A2E3-A11A-65FC-5E56-6B0598071888}"/>
              </a:ext>
            </a:extLst>
          </p:cNvPr>
          <p:cNvSpPr txBox="1"/>
          <p:nvPr/>
        </p:nvSpPr>
        <p:spPr>
          <a:xfrm>
            <a:off x="1530668" y="851520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www.BozillaCorp.com</a:t>
            </a:r>
          </a:p>
        </p:txBody>
      </p:sp>
      <p:pic>
        <p:nvPicPr>
          <p:cNvPr id="5" name="Picture 4" descr="Graphical user interfac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D9E0661-995C-D2E1-A3FF-1CEC14F517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84" t="11327" r="6089" b="79328"/>
          <a:stretch/>
        </p:blipFill>
        <p:spPr bwMode="auto">
          <a:xfrm>
            <a:off x="56286" y="4965973"/>
            <a:ext cx="6585876" cy="641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0D0F8E-5B67-D092-3111-1021B763CFE2}"/>
              </a:ext>
            </a:extLst>
          </p:cNvPr>
          <p:cNvCxnSpPr>
            <a:cxnSpLocks/>
          </p:cNvCxnSpPr>
          <p:nvPr/>
        </p:nvCxnSpPr>
        <p:spPr>
          <a:xfrm>
            <a:off x="3419998" y="4572000"/>
            <a:ext cx="1152002" cy="5673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E4D56B-AEE5-9288-BF16-AD35ECB89921}"/>
              </a:ext>
            </a:extLst>
          </p:cNvPr>
          <p:cNvSpPr txBox="1"/>
          <p:nvPr/>
        </p:nvSpPr>
        <p:spPr>
          <a:xfrm>
            <a:off x="224725" y="5898259"/>
            <a:ext cx="63905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Once the customer has filled out the quote form, they will also need to provide a part data file as called </a:t>
            </a:r>
            <a:r>
              <a:rPr lang="en-US" sz="2000" dirty="0">
                <a:latin typeface="+mn-lt"/>
              </a:rPr>
              <a:t>out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in the form which can be uploaded directly on our website.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We will then have the information to provide a comprehensive quotation for their project.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BB2583-3074-BF18-D75E-D50E8911707F}"/>
              </a:ext>
            </a:extLst>
          </p:cNvPr>
          <p:cNvSpPr txBox="1">
            <a:spLocks/>
          </p:cNvSpPr>
          <p:nvPr/>
        </p:nvSpPr>
        <p:spPr>
          <a:xfrm>
            <a:off x="153951" y="1849131"/>
            <a:ext cx="6390546" cy="6411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" pitchFamily="2" charset="2"/>
              <a:buNone/>
            </a:pPr>
            <a:r>
              <a:rPr lang="en-US" sz="3000" dirty="0">
                <a:solidFill>
                  <a:schemeClr val="tx1"/>
                </a:solidFill>
              </a:rPr>
              <a:t>Consultation Project Workflow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0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5" y="820180"/>
            <a:ext cx="6324600" cy="533400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Training Services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A45DBA6C-832A-E261-7092-18568BE5C62A}"/>
              </a:ext>
            </a:extLst>
          </p:cNvPr>
          <p:cNvSpPr txBox="1"/>
          <p:nvPr/>
        </p:nvSpPr>
        <p:spPr>
          <a:xfrm>
            <a:off x="1638297" y="865121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www.BozillaCorp.com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7D32D0-1419-AC50-04FB-E0BAB33DF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15161" r="14445" b="7419"/>
          <a:stretch/>
        </p:blipFill>
        <p:spPr>
          <a:xfrm>
            <a:off x="1713764" y="6049272"/>
            <a:ext cx="3239236" cy="2591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Graphical user interface, websit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EA53C80-AE14-0068-38DA-2BE2B46F5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72576"/>
            <a:ext cx="5943600" cy="4457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754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80057"/>
            <a:ext cx="6324600" cy="5334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Virtual Training Classes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A45DBA6C-832A-E261-7092-18568BE5C62A}"/>
              </a:ext>
            </a:extLst>
          </p:cNvPr>
          <p:cNvSpPr txBox="1"/>
          <p:nvPr/>
        </p:nvSpPr>
        <p:spPr>
          <a:xfrm>
            <a:off x="1638300" y="865121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www.BozillaCorp.com</a:t>
            </a:r>
          </a:p>
        </p:txBody>
      </p:sp>
      <p:pic>
        <p:nvPicPr>
          <p:cNvPr id="16" name="Online Media 15" title="Autodesk Moldflow Training">
            <a:hlinkClick r:id="" action="ppaction://media"/>
            <a:extLst>
              <a:ext uri="{FF2B5EF4-FFF2-40B4-BE49-F238E27FC236}">
                <a16:creationId xmlns:a16="http://schemas.microsoft.com/office/drawing/2014/main" id="{DDA925E0-96C4-FB4B-691A-D3D6E9BE15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1524000"/>
            <a:ext cx="647362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EE95C-4990-1568-0182-61EB86C8FD9C}"/>
              </a:ext>
            </a:extLst>
          </p:cNvPr>
          <p:cNvSpPr txBox="1"/>
          <p:nvPr/>
        </p:nvSpPr>
        <p:spPr>
          <a:xfrm>
            <a:off x="155620" y="5402687"/>
            <a:ext cx="65498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Bozilla</a:t>
            </a:r>
            <a:r>
              <a:rPr lang="en-US" sz="2000" b="1" dirty="0">
                <a:latin typeface="+mn-lt"/>
              </a:rPr>
              <a:t> offers Virtual Web training for all Autodesk Moldflow courses: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Save on travel costs, customize your training to fit your schedule, train from the convenience of your home or office.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We make training easy for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All software and training materials have been loaded onto virtual machines.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Simply, sign into your machine from anywhere and start training.</a:t>
            </a:r>
          </a:p>
        </p:txBody>
      </p:sp>
    </p:spTree>
    <p:extLst>
      <p:ext uri="{BB962C8B-B14F-4D97-AF65-F5344CB8AC3E}">
        <p14:creationId xmlns:p14="http://schemas.microsoft.com/office/powerpoint/2010/main" val="42232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21028" y="1042319"/>
            <a:ext cx="6324600" cy="533400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Autodesk Moldflow Mentoring Services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A45DBA6C-832A-E261-7092-18568BE5C62A}"/>
              </a:ext>
            </a:extLst>
          </p:cNvPr>
          <p:cNvSpPr txBox="1"/>
          <p:nvPr/>
        </p:nvSpPr>
        <p:spPr>
          <a:xfrm>
            <a:off x="1638300" y="865121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www.BozillaCorp.com</a:t>
            </a:r>
          </a:p>
        </p:txBody>
      </p:sp>
      <p:pic>
        <p:nvPicPr>
          <p:cNvPr id="2" name="Online Media 1" title="Moldflow Mentoring Service for your Injection molded projects">
            <a:hlinkClick r:id="" action="ppaction://media"/>
            <a:extLst>
              <a:ext uri="{FF2B5EF4-FFF2-40B4-BE49-F238E27FC236}">
                <a16:creationId xmlns:a16="http://schemas.microsoft.com/office/drawing/2014/main" id="{796FD3A7-6793-0C36-B300-617046EEDA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2214" y="1839656"/>
            <a:ext cx="6513414" cy="3680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D7F55CD-9650-9374-CFD3-71B1D05544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14" t="40495" r="8493" b="32603"/>
          <a:stretch/>
        </p:blipFill>
        <p:spPr bwMode="auto">
          <a:xfrm>
            <a:off x="105176" y="5628777"/>
            <a:ext cx="6676624" cy="122922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D74CA-6406-5A62-4D66-32F6790C456F}"/>
              </a:ext>
            </a:extLst>
          </p:cNvPr>
          <p:cNvSpPr txBox="1"/>
          <p:nvPr/>
        </p:nvSpPr>
        <p:spPr>
          <a:xfrm>
            <a:off x="447541" y="7076084"/>
            <a:ext cx="613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There are three plan options available: </a:t>
            </a:r>
          </a:p>
        </p:txBody>
      </p:sp>
      <p:pic>
        <p:nvPicPr>
          <p:cNvPr id="7" name="Picture 6" descr="A picture containing timelin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85EF222-F98D-87BA-CBE3-047D5E1A25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29" t="55260" r="6090" b="19388"/>
          <a:stretch/>
        </p:blipFill>
        <p:spPr bwMode="auto">
          <a:xfrm>
            <a:off x="132214" y="7561568"/>
            <a:ext cx="6573385" cy="105601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77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6409-74CD-69A9-A0A8-F7811579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4" y="593239"/>
            <a:ext cx="6400800" cy="9704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Your Success Matters</a:t>
            </a: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5339EF93-0BF1-8F92-1E16-AA84CC382820}"/>
              </a:ext>
            </a:extLst>
          </p:cNvPr>
          <p:cNvSpPr txBox="1"/>
          <p:nvPr/>
        </p:nvSpPr>
        <p:spPr>
          <a:xfrm>
            <a:off x="1530668" y="851520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www.BozillaCorp.com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6BF7A-DF4D-6B28-E55C-2E067357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55872"/>
            <a:ext cx="6377066" cy="6587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Our Team Understands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DF9537C-7569-63D4-D2DC-BF827F79D941}"/>
              </a:ext>
            </a:extLst>
          </p:cNvPr>
          <p:cNvSpPr txBox="1">
            <a:spLocks/>
          </p:cNvSpPr>
          <p:nvPr/>
        </p:nvSpPr>
        <p:spPr>
          <a:xfrm>
            <a:off x="-61219" y="2918977"/>
            <a:ext cx="6352082" cy="2585664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Your time is money</a:t>
            </a:r>
            <a:endParaRPr lang="en-US" sz="7200" b="1" kern="1400" dirty="0">
              <a:ln>
                <a:noFill/>
              </a:ln>
              <a:solidFill>
                <a:srgbClr val="464653"/>
              </a:solidFill>
              <a:effectLst/>
              <a:latin typeface="Franklin Gothic Book" panose="020B0503020102020204" pitchFamily="34" charset="0"/>
            </a:endParaRPr>
          </a:p>
          <a:p>
            <a:pPr marR="0" algn="ctr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Lead times matter</a:t>
            </a:r>
            <a:endParaRPr lang="en-US" sz="7200" b="1" kern="1400" dirty="0">
              <a:ln>
                <a:noFill/>
              </a:ln>
              <a:solidFill>
                <a:srgbClr val="464653"/>
              </a:solidFill>
              <a:effectLst/>
              <a:latin typeface="Franklin Gothic Book" panose="020B0503020102020204" pitchFamily="34" charset="0"/>
            </a:endParaRPr>
          </a:p>
          <a:p>
            <a:pPr marR="0" algn="ctr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Good parts and quality are the goals</a:t>
            </a:r>
            <a:endParaRPr lang="en-US" sz="7200" b="1" kern="1400" dirty="0">
              <a:ln>
                <a:noFill/>
              </a:ln>
              <a:solidFill>
                <a:srgbClr val="464653"/>
              </a:solidFill>
              <a:effectLst/>
              <a:latin typeface="Franklin Gothic Book" panose="020B0503020102020204" pitchFamily="34" charset="0"/>
            </a:endParaRPr>
          </a:p>
          <a:p>
            <a:pPr marR="0" algn="ctr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Staying informed every step during the process is critical</a:t>
            </a:r>
            <a:endParaRPr lang="en-US" sz="7200" b="1" kern="1400" dirty="0">
              <a:ln>
                <a:noFill/>
              </a:ln>
              <a:solidFill>
                <a:srgbClr val="464653"/>
              </a:solidFill>
              <a:effectLst/>
              <a:latin typeface="Franklin Gothic Book" panose="020B0503020102020204" pitchFamily="34" charset="0"/>
            </a:endParaRPr>
          </a:p>
          <a:p>
            <a:pPr marR="0" algn="ctr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 lean process is key</a:t>
            </a:r>
            <a:endParaRPr lang="en-US" sz="7200" b="1" kern="1400" dirty="0">
              <a:ln>
                <a:noFill/>
              </a:ln>
              <a:solidFill>
                <a:srgbClr val="464653"/>
              </a:solidFill>
              <a:effectLst/>
              <a:latin typeface="Franklin Gothic Book" panose="020B0503020102020204" pitchFamily="34" charset="0"/>
            </a:endParaRPr>
          </a:p>
          <a:p>
            <a:pPr marR="0" algn="ctr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Your goals matter</a:t>
            </a:r>
            <a:endParaRPr lang="en-US" sz="7200" b="1" kern="1400" dirty="0">
              <a:ln>
                <a:noFill/>
              </a:ln>
              <a:solidFill>
                <a:srgbClr val="464653"/>
              </a:solidFill>
              <a:effectLst/>
              <a:latin typeface="Franklin Gothic Book" panose="020B0503020102020204" pitchFamily="34" charset="0"/>
            </a:endParaRP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6BB04-E354-39A3-DC3D-94E71C93DE39}"/>
              </a:ext>
            </a:extLst>
          </p:cNvPr>
          <p:cNvSpPr txBox="1"/>
          <p:nvPr/>
        </p:nvSpPr>
        <p:spPr>
          <a:xfrm>
            <a:off x="132834" y="5565435"/>
            <a:ext cx="6572765" cy="322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Our core business is optimizing part and tool design. </a:t>
            </a:r>
            <a:r>
              <a:rPr lang="en-US" sz="1800" b="0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We use the full suite of Autodesk/Moldflow software in addition to other proven proprietary methods gathered from over 21+ years experience in the injection molding industry.  </a:t>
            </a:r>
            <a:endParaRPr lang="en-US" sz="1200" b="1" kern="1400" dirty="0">
              <a:ln>
                <a:noFill/>
              </a:ln>
              <a:solidFill>
                <a:srgbClr val="464653"/>
              </a:solidFill>
              <a:effectLst/>
              <a:latin typeface="Franklin Gothic Book" panose="020B0503020102020204" pitchFamily="34" charset="0"/>
            </a:endParaRPr>
          </a:p>
          <a:p>
            <a:pPr marL="0" marR="0" indent="0" algn="l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We make communication a priority. </a:t>
            </a:r>
            <a:r>
              <a:rPr lang="en-US" sz="1800" b="0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We take a collaborative approach with every project to ensure all parties from the molder to the end customer stay informed every step of the way.</a:t>
            </a:r>
            <a:endParaRPr lang="en-US" sz="1200" b="1" kern="1400" dirty="0">
              <a:ln>
                <a:noFill/>
              </a:ln>
              <a:solidFill>
                <a:srgbClr val="464653"/>
              </a:solidFill>
              <a:effectLst/>
              <a:latin typeface="Franklin Gothic Book" panose="020B0503020102020204" pitchFamily="34" charset="0"/>
            </a:endParaRP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</a:p>
        </p:txBody>
      </p:sp>
      <p:pic>
        <p:nvPicPr>
          <p:cNvPr id="10" name="Picture 9" descr="Close-up of hands shaking&#10;&#10;Description automatically generated">
            <a:extLst>
              <a:ext uri="{FF2B5EF4-FFF2-40B4-BE49-F238E27FC236}">
                <a16:creationId xmlns:a16="http://schemas.microsoft.com/office/drawing/2014/main" id="{715332B7-1974-80C2-0659-3EEEB1455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22" y="1336491"/>
            <a:ext cx="1828799" cy="105858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006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266699" y="769513"/>
            <a:ext cx="6324600" cy="5334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About </a:t>
            </a:r>
            <a:r>
              <a:rPr lang="en-US" sz="3200" b="1" dirty="0" err="1">
                <a:solidFill>
                  <a:schemeClr val="tx1"/>
                </a:solidFill>
              </a:rPr>
              <a:t>Bozilla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Corporation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46" y="5133246"/>
            <a:ext cx="668570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Bookman Old Style" pitchFamily="18" charset="0"/>
              </a:rPr>
              <a:t>Why Plastics Engineers?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Bookman Old Style" pitchFamily="18" charset="0"/>
              </a:rPr>
              <a:t> 	Injection molding of plastics requires a complete and comprehensive understanding of polymers at both the physical and chemical level. 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Bookman Old Style" pitchFamily="18" charset="0"/>
              </a:rPr>
              <a:t>It is critical to understand everything about polymers in order to determine the best polymer for the application and how it will ultimately perform.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Bookman Old Style" pitchFamily="18" charset="0"/>
              </a:rPr>
              <a:t>Why </a:t>
            </a:r>
            <a:r>
              <a:rPr lang="en-US" b="1" dirty="0" err="1">
                <a:latin typeface="Bookman Old Style" pitchFamily="18" charset="0"/>
              </a:rPr>
              <a:t>Bozilla</a:t>
            </a:r>
            <a:r>
              <a:rPr lang="en-US" b="1" dirty="0">
                <a:latin typeface="Bookman Old Style" pitchFamily="18" charset="0"/>
              </a:rPr>
              <a:t> Corporation?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Bookman Old Style" pitchFamily="18" charset="0"/>
              </a:rPr>
              <a:t>     We wear all the hats required for injection molding: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Bookman Old Style" pitchFamily="18" charset="0"/>
              </a:rPr>
              <a:t>Comprehensive knowledge of Polymers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Bookman Old Style" pitchFamily="18" charset="0"/>
              </a:rPr>
              <a:t>Complete understanding of Injection Molding Processing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Bookman Old Style" pitchFamily="18" charset="0"/>
              </a:rPr>
              <a:t>We know tool and mold design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Bookman Old Style" pitchFamily="18" charset="0"/>
              </a:rPr>
              <a:t>We know part design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Bookman Old Style" pitchFamily="18" charset="0"/>
              </a:rPr>
              <a:t>	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2" name="Online Media 1" title="Bozilla Corporation- About Us">
            <a:hlinkClick r:id="" action="ppaction://media"/>
            <a:extLst>
              <a:ext uri="{FF2B5EF4-FFF2-40B4-BE49-F238E27FC236}">
                <a16:creationId xmlns:a16="http://schemas.microsoft.com/office/drawing/2014/main" id="{604FA160-7148-7CA1-7726-491ECC96E7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293" y="1295400"/>
            <a:ext cx="6513414" cy="3680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8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cr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71932</TotalTime>
  <Words>807</Words>
  <Application>Microsoft Office PowerPoint</Application>
  <PresentationFormat>On-screen Show (4:3)</PresentationFormat>
  <Paragraphs>121</Paragraphs>
  <Slides>10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Franklin Gothic Book</vt:lpstr>
      <vt:lpstr>Franklin Gothic Medium Cond</vt:lpstr>
      <vt:lpstr>Papyrus</vt:lpstr>
      <vt:lpstr>Symbol</vt:lpstr>
      <vt:lpstr>Tahoma</vt:lpstr>
      <vt:lpstr>Wingdings</vt:lpstr>
      <vt:lpstr>Macro</vt:lpstr>
      <vt:lpstr>Experts Providing Solutions and Solving Problems  for the Injection Molding Industry</vt:lpstr>
      <vt:lpstr>Bozilla Corporation Introduction</vt:lpstr>
      <vt:lpstr>Analytical Services</vt:lpstr>
      <vt:lpstr>Injection Molding Consulting</vt:lpstr>
      <vt:lpstr>Training Services</vt:lpstr>
      <vt:lpstr>Virtual Training Classes</vt:lpstr>
      <vt:lpstr>Autodesk Moldflow Mentoring Services</vt:lpstr>
      <vt:lpstr>Your Success Matters</vt:lpstr>
      <vt:lpstr>About Bozilla Corporation</vt:lpstr>
      <vt:lpstr>Injection Molding Experts</vt:lpstr>
    </vt:vector>
  </TitlesOfParts>
  <Company>Bozilla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Czeczuga</dc:creator>
  <cp:lastModifiedBy>Carol's Pet Cafe</cp:lastModifiedBy>
  <cp:revision>1848</cp:revision>
  <cp:lastPrinted>2011-08-18T19:55:03Z</cp:lastPrinted>
  <dcterms:created xsi:type="dcterms:W3CDTF">2007-07-23T16:34:37Z</dcterms:created>
  <dcterms:modified xsi:type="dcterms:W3CDTF">2023-03-13T15:47:11Z</dcterms:modified>
</cp:coreProperties>
</file>